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Raleway" charset="1" panose="020B0503030101060003"/>
      <p:regular r:id="rId8"/>
    </p:embeddedFont>
    <p:embeddedFont>
      <p:font typeface="Raleway Bold" charset="1" panose="020B0803030101060003"/>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Inter" charset="1" panose="020B0502030000000004"/>
      <p:regular r:id="rId14"/>
    </p:embeddedFont>
    <p:embeddedFont>
      <p:font typeface="Inter Bold" charset="1" panose="020B0802030000000004"/>
      <p:regular r:id="rId15"/>
    </p:embeddedFont>
    <p:embeddedFont>
      <p:font typeface="Inter Italics" charset="1" panose="020B0502030000000004"/>
      <p:regular r:id="rId16"/>
    </p:embeddedFont>
    <p:embeddedFont>
      <p:font typeface="Inter Bold Italics" charset="1" panose="020B0802030000000004"/>
      <p:regular r:id="rId17"/>
    </p:embeddedFont>
    <p:embeddedFont>
      <p:font typeface="Open Sans Bold" charset="1" panose="00000000000000000000"/>
      <p:regular r:id="rId18"/>
    </p:embeddedFont>
    <p:embeddedFont>
      <p:font typeface="Open Sans Bold Bold" charset="1" panose="00000000000000000000"/>
      <p:regular r:id="rId19"/>
    </p:embeddedFont>
    <p:embeddedFont>
      <p:font typeface="Open Sans Bold Italics" charset="1" panose="00000000000000000000"/>
      <p:regular r:id="rId20"/>
    </p:embeddedFont>
    <p:embeddedFont>
      <p:font typeface="Open Sans Bold 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63" r="0" b="863"/>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050322" y="0"/>
            <a:ext cx="11201400" cy="11201400"/>
          </a:xfrm>
          <a:prstGeom prst="rect">
            <a:avLst/>
          </a:prstGeom>
        </p:spPr>
      </p:pic>
      <p:sp>
        <p:nvSpPr>
          <p:cNvPr name="AutoShape 4" id="4"/>
          <p:cNvSpPr/>
          <p:nvPr/>
        </p:nvSpPr>
        <p:spPr>
          <a:xfrm rot="0">
            <a:off x="4320540" y="3268980"/>
            <a:ext cx="9646920" cy="3749040"/>
          </a:xfrm>
          <a:prstGeom prst="rect">
            <a:avLst/>
          </a:prstGeom>
          <a:solidFill>
            <a:srgbClr val="0C0C0C"/>
          </a:solidFill>
        </p:spPr>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093887" y="-2057400"/>
            <a:ext cx="4144945"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894987" y="8686800"/>
            <a:ext cx="4144945" cy="4114800"/>
          </a:xfrm>
          <a:prstGeom prst="rect">
            <a:avLst/>
          </a:prstGeom>
        </p:spPr>
      </p:pic>
      <p:sp>
        <p:nvSpPr>
          <p:cNvPr name="TextBox 7" id="7"/>
          <p:cNvSpPr txBox="true"/>
          <p:nvPr/>
        </p:nvSpPr>
        <p:spPr>
          <a:xfrm rot="0">
            <a:off x="4446109" y="3511859"/>
            <a:ext cx="9395781" cy="1038225"/>
          </a:xfrm>
          <a:prstGeom prst="rect">
            <a:avLst/>
          </a:prstGeom>
        </p:spPr>
        <p:txBody>
          <a:bodyPr anchor="t" rtlCol="false" tIns="0" lIns="0" bIns="0" rIns="0">
            <a:spAutoFit/>
          </a:bodyPr>
          <a:lstStyle/>
          <a:p>
            <a:pPr algn="ctr">
              <a:lnSpc>
                <a:spcPts val="8400"/>
              </a:lnSpc>
              <a:spcBef>
                <a:spcPct val="0"/>
              </a:spcBef>
            </a:pPr>
            <a:r>
              <a:rPr lang="en-US" sz="6000">
                <a:solidFill>
                  <a:srgbClr val="F2F2F2"/>
                </a:solidFill>
                <a:latin typeface="Montserrat Classic"/>
              </a:rPr>
              <a:t>GRADUATION PROJECT </a:t>
            </a:r>
          </a:p>
        </p:txBody>
      </p:sp>
      <p:sp>
        <p:nvSpPr>
          <p:cNvPr name="TextBox 8" id="8"/>
          <p:cNvSpPr txBox="true"/>
          <p:nvPr/>
        </p:nvSpPr>
        <p:spPr>
          <a:xfrm rot="0">
            <a:off x="5737860" y="4746218"/>
            <a:ext cx="6812280" cy="1899283"/>
          </a:xfrm>
          <a:prstGeom prst="rect">
            <a:avLst/>
          </a:prstGeom>
        </p:spPr>
        <p:txBody>
          <a:bodyPr anchor="t" rtlCol="false" tIns="0" lIns="0" bIns="0" rIns="0">
            <a:spAutoFit/>
          </a:bodyPr>
          <a:lstStyle/>
          <a:p>
            <a:pPr algn="ctr">
              <a:lnSpc>
                <a:spcPts val="5040"/>
              </a:lnSpc>
              <a:spcBef>
                <a:spcPct val="0"/>
              </a:spcBef>
            </a:pPr>
            <a:r>
              <a:rPr lang="en-US" sz="3600" spc="1422">
                <a:solidFill>
                  <a:srgbClr val="A6A6A6"/>
                </a:solidFill>
                <a:latin typeface="Montserrat Classic"/>
              </a:rPr>
              <a:t>CONTROLLING CAR WITH HAND MOTION </a:t>
            </a:r>
          </a:p>
        </p:txBody>
      </p:sp>
      <p:sp>
        <p:nvSpPr>
          <p:cNvPr name="TextBox 9" id="9"/>
          <p:cNvSpPr txBox="true"/>
          <p:nvPr/>
        </p:nvSpPr>
        <p:spPr>
          <a:xfrm rot="0">
            <a:off x="14615438" y="226061"/>
            <a:ext cx="3291840" cy="1153795"/>
          </a:xfrm>
          <a:prstGeom prst="rect">
            <a:avLst/>
          </a:prstGeom>
        </p:spPr>
        <p:txBody>
          <a:bodyPr anchor="t" rtlCol="false" tIns="0" lIns="0" bIns="0" rIns="0">
            <a:spAutoFit/>
          </a:bodyPr>
          <a:lstStyle/>
          <a:p>
            <a:pPr algn="ctr">
              <a:lnSpc>
                <a:spcPts val="9379"/>
              </a:lnSpc>
              <a:spcBef>
                <a:spcPct val="0"/>
              </a:spcBef>
            </a:pPr>
            <a:r>
              <a:rPr lang="en-US" sz="6699">
                <a:solidFill>
                  <a:srgbClr val="A6A6A6"/>
                </a:solidFill>
                <a:latin typeface="Montserrat Classic Bold"/>
              </a:rPr>
              <a:t>AMIT</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78483" y="3748937"/>
            <a:ext cx="13931034" cy="2493779"/>
          </a:xfrm>
          <a:prstGeom prst="rect">
            <a:avLst/>
          </a:prstGeom>
        </p:spPr>
        <p:txBody>
          <a:bodyPr anchor="t" rtlCol="false" tIns="0" lIns="0" bIns="0" rIns="0">
            <a:spAutoFit/>
          </a:bodyPr>
          <a:lstStyle/>
          <a:p>
            <a:pPr algn="ctr">
              <a:lnSpc>
                <a:spcPts val="20204"/>
              </a:lnSpc>
              <a:spcBef>
                <a:spcPct val="0"/>
              </a:spcBef>
            </a:pPr>
            <a:r>
              <a:rPr lang="en-US" sz="14431">
                <a:solidFill>
                  <a:srgbClr val="171616"/>
                </a:solidFill>
                <a:latin typeface="Ralewa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5806440" y="-379412"/>
            <a:ext cx="7772400" cy="11123612"/>
            <a:chOff x="0" y="0"/>
            <a:chExt cx="10363200" cy="14831483"/>
          </a:xfrm>
        </p:grpSpPr>
        <p:pic>
          <p:nvPicPr>
            <p:cNvPr name="Picture 3" id="3"/>
            <p:cNvPicPr>
              <a:picLocks noChangeAspect="true"/>
            </p:cNvPicPr>
            <p:nvPr/>
          </p:nvPicPr>
          <p:blipFill>
            <a:blip r:embed="rId2"/>
            <a:srcRect l="32588" t="33114" r="36332" b="0"/>
            <a:stretch>
              <a:fillRect/>
            </a:stretch>
          </p:blipFill>
          <p:spPr>
            <a:xfrm>
              <a:off x="0" y="0"/>
              <a:ext cx="10363200" cy="14831483"/>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894987" y="8686800"/>
            <a:ext cx="4144945" cy="4114800"/>
          </a:xfrm>
          <a:prstGeom prst="rect">
            <a:avLst/>
          </a:prstGeom>
        </p:spPr>
      </p:pic>
      <p:pic>
        <p:nvPicPr>
          <p:cNvPr name="Picture 5" id="5"/>
          <p:cNvPicPr>
            <a:picLocks noChangeAspect="true"/>
          </p:cNvPicPr>
          <p:nvPr/>
        </p:nvPicPr>
        <p:blipFill>
          <a:blip r:embed="rId5"/>
          <a:srcRect l="0" t="446" r="0" b="446"/>
          <a:stretch>
            <a:fillRect/>
          </a:stretch>
        </p:blipFill>
        <p:spPr>
          <a:xfrm flipH="false" flipV="false" rot="0">
            <a:off x="1965960" y="105917"/>
            <a:ext cx="6680170" cy="2206845"/>
          </a:xfrm>
          <a:prstGeom prst="rect">
            <a:avLst/>
          </a:prstGeom>
        </p:spPr>
      </p:pic>
      <p:pic>
        <p:nvPicPr>
          <p:cNvPr name="Picture 6" id="6"/>
          <p:cNvPicPr>
            <a:picLocks noChangeAspect="true"/>
          </p:cNvPicPr>
          <p:nvPr/>
        </p:nvPicPr>
        <p:blipFill>
          <a:blip r:embed="rId6"/>
          <a:srcRect l="0" t="26844" r="0" b="0"/>
          <a:stretch>
            <a:fillRect/>
          </a:stretch>
        </p:blipFill>
        <p:spPr>
          <a:xfrm flipH="false" flipV="false" rot="0">
            <a:off x="8878811" y="105917"/>
            <a:ext cx="3536361" cy="2100927"/>
          </a:xfrm>
          <a:prstGeom prst="rect">
            <a:avLst/>
          </a:prstGeom>
        </p:spPr>
      </p:pic>
      <p:pic>
        <p:nvPicPr>
          <p:cNvPr name="Picture 7" id="7"/>
          <p:cNvPicPr>
            <a:picLocks noChangeAspect="true"/>
          </p:cNvPicPr>
          <p:nvPr/>
        </p:nvPicPr>
        <p:blipFill>
          <a:blip r:embed="rId7"/>
          <a:srcRect l="0" t="38533" r="0" b="10837"/>
          <a:stretch>
            <a:fillRect/>
          </a:stretch>
        </p:blipFill>
        <p:spPr>
          <a:xfrm flipH="false" flipV="false" rot="0">
            <a:off x="12415172" y="-74722"/>
            <a:ext cx="4358897" cy="2206845"/>
          </a:xfrm>
          <a:prstGeom prst="rect">
            <a:avLst/>
          </a:prstGeom>
        </p:spPr>
      </p:pic>
      <p:sp>
        <p:nvSpPr>
          <p:cNvPr name="TextBox 8" id="8"/>
          <p:cNvSpPr txBox="true"/>
          <p:nvPr/>
        </p:nvSpPr>
        <p:spPr>
          <a:xfrm rot="0">
            <a:off x="2365483" y="5048250"/>
            <a:ext cx="15620951" cy="2570626"/>
          </a:xfrm>
          <a:prstGeom prst="rect">
            <a:avLst/>
          </a:prstGeom>
        </p:spPr>
        <p:txBody>
          <a:bodyPr anchor="t" rtlCol="false" tIns="0" lIns="0" bIns="0" rIns="0">
            <a:spAutoFit/>
          </a:bodyPr>
          <a:lstStyle/>
          <a:p>
            <a:pPr>
              <a:lnSpc>
                <a:spcPts val="6886"/>
              </a:lnSpc>
            </a:pPr>
            <a:r>
              <a:rPr lang="en-US" sz="4919">
                <a:solidFill>
                  <a:srgbClr val="494949"/>
                </a:solidFill>
                <a:latin typeface="Montserrat Classic"/>
              </a:rPr>
              <a:t>W I R E L E S S L Y  C O N T R O L L I N G  A  C A R ' S  S P E E D  A N D  D I R E C T I O N  W I T H </a:t>
            </a:r>
          </a:p>
          <a:p>
            <a:pPr>
              <a:lnSpc>
                <a:spcPts val="6886"/>
              </a:lnSpc>
              <a:spcBef>
                <a:spcPct val="0"/>
              </a:spcBef>
            </a:pPr>
            <a:r>
              <a:rPr lang="en-US" sz="4919">
                <a:solidFill>
                  <a:srgbClr val="494949"/>
                </a:solidFill>
                <a:latin typeface="Montserrat Classic"/>
              </a:rPr>
              <a:t>H A N D  M O T I O N</a:t>
            </a:r>
          </a:p>
        </p:txBody>
      </p:sp>
      <p:sp>
        <p:nvSpPr>
          <p:cNvPr name="TextBox 9" id="9"/>
          <p:cNvSpPr txBox="true"/>
          <p:nvPr/>
        </p:nvSpPr>
        <p:spPr>
          <a:xfrm rot="0">
            <a:off x="2365483" y="2872582"/>
            <a:ext cx="10923191" cy="1052195"/>
          </a:xfrm>
          <a:prstGeom prst="rect">
            <a:avLst/>
          </a:prstGeom>
        </p:spPr>
        <p:txBody>
          <a:bodyPr anchor="t" rtlCol="false" tIns="0" lIns="0" bIns="0" rIns="0">
            <a:spAutoFit/>
          </a:bodyPr>
          <a:lstStyle/>
          <a:p>
            <a:pPr>
              <a:lnSpc>
                <a:spcPts val="8680"/>
              </a:lnSpc>
              <a:spcBef>
                <a:spcPct val="0"/>
              </a:spcBef>
            </a:pPr>
            <a:r>
              <a:rPr lang="en-US" sz="6200">
                <a:solidFill>
                  <a:srgbClr val="0C0C0C"/>
                </a:solidFill>
                <a:latin typeface="Montserrat Classic Bold"/>
              </a:rPr>
              <a:t>The aim of the project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721388" y="233681"/>
            <a:ext cx="6462074" cy="795019"/>
          </a:xfrm>
          <a:prstGeom prst="rect">
            <a:avLst/>
          </a:prstGeom>
        </p:spPr>
        <p:txBody>
          <a:bodyPr anchor="t" rtlCol="false" tIns="0" lIns="0" bIns="0" rIns="0">
            <a:spAutoFit/>
          </a:bodyPr>
          <a:lstStyle/>
          <a:p>
            <a:pPr>
              <a:lnSpc>
                <a:spcPts val="6580"/>
              </a:lnSpc>
              <a:spcBef>
                <a:spcPct val="0"/>
              </a:spcBef>
            </a:pPr>
            <a:r>
              <a:rPr lang="en-US" sz="4700">
                <a:solidFill>
                  <a:srgbClr val="0C0C0C"/>
                </a:solidFill>
                <a:latin typeface="Montserrat Classic Bold"/>
              </a:rPr>
              <a:t>COMPONENTS</a:t>
            </a:r>
          </a:p>
        </p:txBody>
      </p:sp>
      <p:pic>
        <p:nvPicPr>
          <p:cNvPr name="Picture 3" id="3"/>
          <p:cNvPicPr>
            <a:picLocks noChangeAspect="true"/>
          </p:cNvPicPr>
          <p:nvPr/>
        </p:nvPicPr>
        <p:blipFill>
          <a:blip r:embed="rId2"/>
          <a:srcRect l="8954" t="0" r="3377" b="0"/>
          <a:stretch>
            <a:fillRect/>
          </a:stretch>
        </p:blipFill>
        <p:spPr>
          <a:xfrm flipH="false" flipV="false" rot="0">
            <a:off x="6286500" y="0"/>
            <a:ext cx="11718245" cy="1002495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4544862" y="6921922"/>
            <a:ext cx="3177981" cy="2930053"/>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6176214" y="-16839"/>
            <a:ext cx="2700654" cy="2700654"/>
          </a:xfrm>
          <a:prstGeom prst="rect">
            <a:avLst/>
          </a:prstGeom>
        </p:spPr>
      </p:pic>
      <p:sp>
        <p:nvSpPr>
          <p:cNvPr name="TextBox 6" id="6"/>
          <p:cNvSpPr txBox="true"/>
          <p:nvPr/>
        </p:nvSpPr>
        <p:spPr>
          <a:xfrm rot="0">
            <a:off x="721388" y="942975"/>
            <a:ext cx="5454825" cy="9081981"/>
          </a:xfrm>
          <a:prstGeom prst="rect">
            <a:avLst/>
          </a:prstGeom>
        </p:spPr>
        <p:txBody>
          <a:bodyPr anchor="t" rtlCol="false" tIns="0" lIns="0" bIns="0" rIns="0">
            <a:spAutoFit/>
          </a:bodyPr>
          <a:lstStyle/>
          <a:p>
            <a:pPr>
              <a:lnSpc>
                <a:spcPts val="6568"/>
              </a:lnSpc>
            </a:pPr>
            <a:r>
              <a:rPr lang="en-US" sz="4691">
                <a:solidFill>
                  <a:srgbClr val="0C0C0C"/>
                </a:solidFill>
                <a:latin typeface="Montserrat Classic"/>
              </a:rPr>
              <a:t>1. 2x ATMEGA32A </a:t>
            </a:r>
          </a:p>
          <a:p>
            <a:pPr>
              <a:lnSpc>
                <a:spcPts val="6568"/>
              </a:lnSpc>
            </a:pPr>
            <a:r>
              <a:rPr lang="en-US" sz="4691">
                <a:solidFill>
                  <a:srgbClr val="0C0C0C"/>
                </a:solidFill>
                <a:latin typeface="Montserrat Classic"/>
              </a:rPr>
              <a:t>2. 2x flexible sensor and 3x pot</a:t>
            </a:r>
          </a:p>
          <a:p>
            <a:pPr>
              <a:lnSpc>
                <a:spcPts val="6568"/>
              </a:lnSpc>
            </a:pPr>
            <a:r>
              <a:rPr lang="en-US" sz="4691">
                <a:solidFill>
                  <a:srgbClr val="0C0C0C"/>
                </a:solidFill>
                <a:latin typeface="Montserrat Classic"/>
              </a:rPr>
              <a:t>3. Gloves &amp;&amp; Wires. </a:t>
            </a:r>
          </a:p>
          <a:p>
            <a:pPr>
              <a:lnSpc>
                <a:spcPts val="6568"/>
              </a:lnSpc>
            </a:pPr>
            <a:r>
              <a:rPr lang="en-US" sz="4691">
                <a:solidFill>
                  <a:srgbClr val="0C0C0C"/>
                </a:solidFill>
                <a:latin typeface="Montserrat Classic"/>
              </a:rPr>
              <a:t>4.2xBattery3.7V. </a:t>
            </a:r>
          </a:p>
          <a:p>
            <a:pPr>
              <a:lnSpc>
                <a:spcPts val="6568"/>
              </a:lnSpc>
            </a:pPr>
            <a:r>
              <a:rPr lang="en-US" sz="4691">
                <a:solidFill>
                  <a:srgbClr val="0C0C0C"/>
                </a:solidFill>
                <a:latin typeface="Montserrat Classic"/>
              </a:rPr>
              <a:t>5.LM7805</a:t>
            </a:r>
          </a:p>
          <a:p>
            <a:pPr>
              <a:lnSpc>
                <a:spcPts val="6568"/>
              </a:lnSpc>
            </a:pPr>
            <a:r>
              <a:rPr lang="en-US" sz="4691">
                <a:solidFill>
                  <a:srgbClr val="0C0C0C"/>
                </a:solidFill>
                <a:latin typeface="Montserrat Classic"/>
              </a:rPr>
              <a:t>6. 2x HC-05.</a:t>
            </a:r>
          </a:p>
          <a:p>
            <a:pPr>
              <a:lnSpc>
                <a:spcPts val="6568"/>
              </a:lnSpc>
            </a:pPr>
            <a:r>
              <a:rPr lang="en-US" sz="4691">
                <a:solidFill>
                  <a:srgbClr val="0C0C0C"/>
                </a:solidFill>
                <a:latin typeface="Montserrat Classic"/>
              </a:rPr>
              <a:t>7. L293D. </a:t>
            </a:r>
          </a:p>
          <a:p>
            <a:pPr>
              <a:lnSpc>
                <a:spcPts val="6568"/>
              </a:lnSpc>
            </a:pPr>
            <a:r>
              <a:rPr lang="en-US" sz="4691">
                <a:solidFill>
                  <a:srgbClr val="0C0C0C"/>
                </a:solidFill>
                <a:latin typeface="Montserrat Classic"/>
              </a:rPr>
              <a:t>8. Motors. </a:t>
            </a:r>
          </a:p>
          <a:p>
            <a:pPr>
              <a:lnSpc>
                <a:spcPts val="6568"/>
              </a:lnSpc>
            </a:pPr>
            <a:r>
              <a:rPr lang="en-US" sz="4691">
                <a:solidFill>
                  <a:srgbClr val="0C0C0C"/>
                </a:solidFill>
                <a:latin typeface="Montserrat Classic"/>
              </a:rPr>
              <a:t>9. Caster wheel.</a:t>
            </a:r>
          </a:p>
          <a:p>
            <a:pPr>
              <a:lnSpc>
                <a:spcPts val="6568"/>
              </a:lnSpc>
              <a:spcBef>
                <a:spcPct val="0"/>
              </a:spcBef>
            </a:pPr>
            <a:r>
              <a:rPr lang="en-US" sz="4691">
                <a:solidFill>
                  <a:srgbClr val="0C0C0C"/>
                </a:solidFill>
                <a:latin typeface="Montserrat Classic"/>
              </a:rPr>
              <a:t>10. Chassis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52" t="0" r="10064" b="4542"/>
          <a:stretch>
            <a:fillRect/>
          </a:stretch>
        </p:blipFill>
        <p:spPr>
          <a:xfrm flipH="false" flipV="false" rot="0">
            <a:off x="432344" y="0"/>
            <a:ext cx="6126904" cy="9932824"/>
          </a:xfrm>
          <a:prstGeom prst="rect">
            <a:avLst/>
          </a:prstGeom>
        </p:spPr>
      </p:pic>
      <p:sp>
        <p:nvSpPr>
          <p:cNvPr name="TextBox 3" id="3"/>
          <p:cNvSpPr txBox="true"/>
          <p:nvPr/>
        </p:nvSpPr>
        <p:spPr>
          <a:xfrm rot="0">
            <a:off x="7750206" y="933450"/>
            <a:ext cx="7360948" cy="2381249"/>
          </a:xfrm>
          <a:prstGeom prst="rect">
            <a:avLst/>
          </a:prstGeom>
        </p:spPr>
        <p:txBody>
          <a:bodyPr anchor="t" rtlCol="false" tIns="0" lIns="0" bIns="0" rIns="0">
            <a:spAutoFit/>
          </a:bodyPr>
          <a:lstStyle/>
          <a:p>
            <a:pPr>
              <a:lnSpc>
                <a:spcPts val="6300"/>
              </a:lnSpc>
              <a:spcBef>
                <a:spcPct val="0"/>
              </a:spcBef>
            </a:pPr>
            <a:r>
              <a:rPr lang="en-US" sz="4500">
                <a:solidFill>
                  <a:srgbClr val="0C0C0C"/>
                </a:solidFill>
                <a:latin typeface="Montserrat Classic Bold"/>
              </a:rPr>
              <a:t>The idea of integration of hand module and car module</a:t>
            </a:r>
          </a:p>
        </p:txBody>
      </p:sp>
      <p:sp>
        <p:nvSpPr>
          <p:cNvPr name="TextBox 4" id="4"/>
          <p:cNvSpPr txBox="true"/>
          <p:nvPr/>
        </p:nvSpPr>
        <p:spPr>
          <a:xfrm rot="0">
            <a:off x="7750206" y="3967918"/>
            <a:ext cx="10756205" cy="5672231"/>
          </a:xfrm>
          <a:prstGeom prst="rect">
            <a:avLst/>
          </a:prstGeom>
        </p:spPr>
        <p:txBody>
          <a:bodyPr anchor="t" rtlCol="false" tIns="0" lIns="0" bIns="0" rIns="0">
            <a:spAutoFit/>
          </a:bodyPr>
          <a:lstStyle/>
          <a:p>
            <a:pPr>
              <a:lnSpc>
                <a:spcPts val="5662"/>
              </a:lnSpc>
              <a:spcBef>
                <a:spcPct val="0"/>
              </a:spcBef>
            </a:pPr>
            <a:r>
              <a:rPr lang="en-US" sz="4044">
                <a:solidFill>
                  <a:srgbClr val="494949"/>
                </a:solidFill>
                <a:latin typeface="Montserrat Classic"/>
              </a:rPr>
              <a:t>AS we previously explained that we use flexible sensor to translate finger motion to a corresponding resistance value that will be insertedin an electrical circuit and by using voltage divider we get certain output voltage to every corresponding resistance of the flexible sensor as we bent or unbent the finger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75" t="14687" r="0" b="11228"/>
          <a:stretch>
            <a:fillRect/>
          </a:stretch>
        </p:blipFill>
        <p:spPr>
          <a:xfrm flipH="false" flipV="false" rot="0">
            <a:off x="0" y="179128"/>
            <a:ext cx="8696685" cy="4964372"/>
          </a:xfrm>
          <a:prstGeom prst="rect">
            <a:avLst/>
          </a:prstGeom>
        </p:spPr>
      </p:pic>
      <p:pic>
        <p:nvPicPr>
          <p:cNvPr name="Picture 3" id="3"/>
          <p:cNvPicPr>
            <a:picLocks noChangeAspect="true"/>
          </p:cNvPicPr>
          <p:nvPr/>
        </p:nvPicPr>
        <p:blipFill>
          <a:blip r:embed="rId3"/>
          <a:srcRect l="0" t="2457" r="0" b="2457"/>
          <a:stretch>
            <a:fillRect/>
          </a:stretch>
        </p:blipFill>
        <p:spPr>
          <a:xfrm flipH="false" flipV="false" rot="0">
            <a:off x="0" y="5143500"/>
            <a:ext cx="8696685" cy="5143500"/>
          </a:xfrm>
          <a:prstGeom prst="rect">
            <a:avLst/>
          </a:prstGeom>
        </p:spPr>
      </p:pic>
      <p:sp>
        <p:nvSpPr>
          <p:cNvPr name="TextBox 4" id="4"/>
          <p:cNvSpPr txBox="true"/>
          <p:nvPr/>
        </p:nvSpPr>
        <p:spPr>
          <a:xfrm rot="0">
            <a:off x="8436673" y="102928"/>
            <a:ext cx="10056045" cy="9557383"/>
          </a:xfrm>
          <a:prstGeom prst="rect">
            <a:avLst/>
          </a:prstGeom>
        </p:spPr>
        <p:txBody>
          <a:bodyPr anchor="t" rtlCol="false" tIns="0" lIns="0" bIns="0" rIns="0">
            <a:spAutoFit/>
          </a:bodyPr>
          <a:lstStyle/>
          <a:p>
            <a:pPr marL="777256" indent="-388628" lvl="1">
              <a:lnSpc>
                <a:spcPts val="5040"/>
              </a:lnSpc>
              <a:buFont typeface="Arial"/>
              <a:buChar char="•"/>
            </a:pPr>
            <a:r>
              <a:rPr lang="en-US" sz="3600">
                <a:solidFill>
                  <a:srgbClr val="000000"/>
                </a:solidFill>
                <a:latin typeface="Montserrat Classic Bold"/>
              </a:rPr>
              <a:t>The output voltage of the electrical circuit will be the input of the ADC in our kit in hand glove module so that it converts the analog signal to a digital signal that we will be able to process our system based on this input.</a:t>
            </a:r>
          </a:p>
          <a:p>
            <a:pPr>
              <a:lnSpc>
                <a:spcPts val="5040"/>
              </a:lnSpc>
            </a:pPr>
          </a:p>
          <a:p>
            <a:pPr marL="777256" indent="-388628" lvl="1">
              <a:lnSpc>
                <a:spcPts val="5040"/>
              </a:lnSpc>
              <a:buFont typeface="Arial"/>
              <a:buChar char="•"/>
            </a:pPr>
            <a:r>
              <a:rPr lang="en-US" sz="3600">
                <a:solidFill>
                  <a:srgbClr val="000000"/>
                </a:solidFill>
                <a:latin typeface="Montserrat Classic Bold"/>
              </a:rPr>
              <a:t>We will define certain range of values that will correspond to a certain character that will be sent to the motor in the car module to perform certain movement (RIGHT – LEFT – FORWARD – BACKWARD ) And will provide characters sent to the car module to control speed of the motors.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423" r="0" b="16326"/>
          <a:stretch>
            <a:fillRect/>
          </a:stretch>
        </p:blipFill>
        <p:spPr>
          <a:xfrm>
            <a:off x="0" y="0"/>
            <a:ext cx="18288000" cy="10287000"/>
          </a:xfrm>
          <a:prstGeom prst="rect">
            <a:avLst/>
          </a:prstGeom>
        </p:spPr>
      </p:pic>
      <p:sp>
        <p:nvSpPr>
          <p:cNvPr name="TextBox 3" id="3"/>
          <p:cNvSpPr txBox="true"/>
          <p:nvPr/>
        </p:nvSpPr>
        <p:spPr>
          <a:xfrm rot="0">
            <a:off x="9144000" y="8032421"/>
            <a:ext cx="9144000" cy="2254579"/>
          </a:xfrm>
          <a:prstGeom prst="rect">
            <a:avLst/>
          </a:prstGeom>
        </p:spPr>
        <p:txBody>
          <a:bodyPr anchor="t" rtlCol="false" tIns="0" lIns="0" bIns="0" rIns="0">
            <a:spAutoFit/>
          </a:bodyPr>
          <a:lstStyle/>
          <a:p>
            <a:pPr>
              <a:lnSpc>
                <a:spcPts val="4527"/>
              </a:lnSpc>
              <a:spcBef>
                <a:spcPct val="0"/>
              </a:spcBef>
            </a:pPr>
            <a:r>
              <a:rPr lang="en-US" sz="3234">
                <a:solidFill>
                  <a:srgbClr val="000000"/>
                </a:solidFill>
                <a:latin typeface="Montserrat Classic"/>
              </a:rPr>
              <a:t>THE BLUTOOTH MODULE WILL SEND DATA FROM HAND GLOVE MODULE (MASTER) TO CAR MODULE (SLAVE) USING UART SERIAL COMMUNIACTION PROTOCOL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580" r="2214" b="4257"/>
          <a:stretch>
            <a:fillRect/>
          </a:stretch>
        </p:blipFill>
        <p:spPr>
          <a:xfrm flipH="false" flipV="false" rot="0">
            <a:off x="-281487" y="0"/>
            <a:ext cx="7499000" cy="6454215"/>
          </a:xfrm>
          <a:prstGeom prst="rect">
            <a:avLst/>
          </a:prstGeom>
        </p:spPr>
      </p:pic>
      <p:pic>
        <p:nvPicPr>
          <p:cNvPr name="Picture 3" id="3"/>
          <p:cNvPicPr>
            <a:picLocks noChangeAspect="true"/>
          </p:cNvPicPr>
          <p:nvPr/>
        </p:nvPicPr>
        <p:blipFill>
          <a:blip r:embed="rId3"/>
          <a:srcRect l="10320" t="0" r="10800" b="0"/>
          <a:stretch>
            <a:fillRect/>
          </a:stretch>
        </p:blipFill>
        <p:spPr>
          <a:xfrm flipH="false" flipV="false" rot="5400000">
            <a:off x="1724808" y="4794294"/>
            <a:ext cx="3803982" cy="7181429"/>
          </a:xfrm>
          <a:prstGeom prst="rect">
            <a:avLst/>
          </a:prstGeom>
        </p:spPr>
      </p:pic>
      <p:sp>
        <p:nvSpPr>
          <p:cNvPr name="TextBox 4" id="4"/>
          <p:cNvSpPr txBox="true"/>
          <p:nvPr/>
        </p:nvSpPr>
        <p:spPr>
          <a:xfrm rot="0">
            <a:off x="9203007" y="118993"/>
            <a:ext cx="9525" cy="795019"/>
          </a:xfrm>
          <a:prstGeom prst="rect">
            <a:avLst/>
          </a:prstGeom>
        </p:spPr>
        <p:txBody>
          <a:bodyPr anchor="t" rtlCol="false" tIns="0" lIns="0" bIns="0" rIns="0">
            <a:spAutoFit/>
          </a:bodyPr>
          <a:lstStyle/>
          <a:p>
            <a:pPr algn="ctr">
              <a:lnSpc>
                <a:spcPts val="6580"/>
              </a:lnSpc>
              <a:spcBef>
                <a:spcPct val="0"/>
              </a:spcBef>
            </a:pPr>
          </a:p>
        </p:txBody>
      </p:sp>
      <p:sp>
        <p:nvSpPr>
          <p:cNvPr name="TextBox 5" id="5"/>
          <p:cNvSpPr txBox="true"/>
          <p:nvPr/>
        </p:nvSpPr>
        <p:spPr>
          <a:xfrm rot="0">
            <a:off x="6936027" y="-76200"/>
            <a:ext cx="11351973" cy="8697996"/>
          </a:xfrm>
          <a:prstGeom prst="rect">
            <a:avLst/>
          </a:prstGeom>
        </p:spPr>
        <p:txBody>
          <a:bodyPr anchor="t" rtlCol="false" tIns="0" lIns="0" bIns="0" rIns="0">
            <a:spAutoFit/>
          </a:bodyPr>
          <a:lstStyle/>
          <a:p>
            <a:pPr marL="790124" indent="-395062" lvl="1">
              <a:lnSpc>
                <a:spcPts val="5123"/>
              </a:lnSpc>
              <a:buFont typeface="Arial"/>
              <a:buChar char="•"/>
            </a:pPr>
            <a:r>
              <a:rPr lang="en-US" sz="3659">
                <a:solidFill>
                  <a:srgbClr val="000000"/>
                </a:solidFill>
                <a:latin typeface="Montserrat Classic Bold"/>
              </a:rPr>
              <a:t>IN THE CAR MODULE THE MOVEMENTS THAT WILL BE PERFORMED DEPENDS ON THE DATA RECEIVED FROM THE HAND GLOVE MODULE.</a:t>
            </a:r>
          </a:p>
          <a:p>
            <a:pPr>
              <a:lnSpc>
                <a:spcPts val="2771"/>
              </a:lnSpc>
            </a:pPr>
          </a:p>
          <a:p>
            <a:pPr marL="790124" indent="-395062" lvl="1">
              <a:lnSpc>
                <a:spcPts val="5123"/>
              </a:lnSpc>
              <a:buFont typeface="Arial"/>
              <a:buChar char="•"/>
            </a:pPr>
            <a:r>
              <a:rPr lang="en-US" sz="3659">
                <a:solidFill>
                  <a:srgbClr val="000000"/>
                </a:solidFill>
                <a:latin typeface="Montserrat Classic Bold"/>
              </a:rPr>
              <a:t>MOVEMENT OF THE TWO MOTORS IS CONTROLLED BY THE MOTOR DRIVER</a:t>
            </a:r>
          </a:p>
          <a:p>
            <a:pPr>
              <a:lnSpc>
                <a:spcPts val="5123"/>
              </a:lnSpc>
            </a:pPr>
          </a:p>
          <a:p>
            <a:pPr marL="790124" indent="-395062" lvl="1">
              <a:lnSpc>
                <a:spcPts val="5123"/>
              </a:lnSpc>
              <a:buFont typeface="Arial"/>
              <a:buChar char="•"/>
            </a:pPr>
            <a:r>
              <a:rPr lang="en-US" sz="3659">
                <a:solidFill>
                  <a:srgbClr val="000000"/>
                </a:solidFill>
                <a:latin typeface="Montserrat Classic Bold"/>
              </a:rPr>
              <a:t>SPEED CONTROL IS DONE USING PWM (PULSE – WIDTH – MODULATION) BY CHANGING ITS DUTY CYCLE TO CONTROL SPEED AND OTHER 2 PINS FOR THE DIRECTION.</a:t>
            </a:r>
          </a:p>
          <a:p>
            <a:pPr>
              <a:lnSpc>
                <a:spcPts val="512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315770" y="972835"/>
            <a:ext cx="5560887" cy="8341331"/>
            <a:chOff x="0" y="0"/>
            <a:chExt cx="6350000" cy="9525000"/>
          </a:xfrm>
        </p:grpSpPr>
        <p:sp>
          <p:nvSpPr>
            <p:cNvPr name="Freeform 3" id="3"/>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19856" r="-5143" t="0" b="0"/>
              </a:stretch>
            </a:blipFill>
          </p:spPr>
        </p:sp>
      </p:grpSp>
      <p:pic>
        <p:nvPicPr>
          <p:cNvPr name="Picture 4" id="4"/>
          <p:cNvPicPr>
            <a:picLocks noChangeAspect="true"/>
          </p:cNvPicPr>
          <p:nvPr/>
        </p:nvPicPr>
        <p:blipFill>
          <a:blip r:embed="rId3"/>
          <a:srcRect l="2897" t="0" r="9592" b="0"/>
          <a:stretch>
            <a:fillRect/>
          </a:stretch>
        </p:blipFill>
        <p:spPr>
          <a:xfrm flipH="false" flipV="false" rot="0">
            <a:off x="203949" y="2219350"/>
            <a:ext cx="11907104" cy="6667170"/>
          </a:xfrm>
          <a:prstGeom prst="rect">
            <a:avLst/>
          </a:prstGeom>
        </p:spPr>
      </p:pic>
      <p:sp>
        <p:nvSpPr>
          <p:cNvPr name="TextBox 5" id="5"/>
          <p:cNvSpPr txBox="true"/>
          <p:nvPr/>
        </p:nvSpPr>
        <p:spPr>
          <a:xfrm rot="0">
            <a:off x="9203007" y="118993"/>
            <a:ext cx="9525" cy="795019"/>
          </a:xfrm>
          <a:prstGeom prst="rect">
            <a:avLst/>
          </a:prstGeom>
        </p:spPr>
        <p:txBody>
          <a:bodyPr anchor="t" rtlCol="false" tIns="0" lIns="0" bIns="0" rIns="0">
            <a:spAutoFit/>
          </a:bodyPr>
          <a:lstStyle/>
          <a:p>
            <a:pPr algn="ctr">
              <a:lnSpc>
                <a:spcPts val="6580"/>
              </a:lnSpc>
              <a:spcBef>
                <a:spcPct val="0"/>
              </a:spcBef>
            </a:pPr>
          </a:p>
        </p:txBody>
      </p:sp>
      <p:sp>
        <p:nvSpPr>
          <p:cNvPr name="TextBox 6" id="6"/>
          <p:cNvSpPr txBox="true"/>
          <p:nvPr/>
        </p:nvSpPr>
        <p:spPr>
          <a:xfrm rot="0">
            <a:off x="1514904" y="336931"/>
            <a:ext cx="8311953" cy="1668780"/>
          </a:xfrm>
          <a:prstGeom prst="rect">
            <a:avLst/>
          </a:prstGeom>
        </p:spPr>
        <p:txBody>
          <a:bodyPr anchor="t" rtlCol="false" tIns="0" lIns="0" bIns="0" rIns="0">
            <a:spAutoFit/>
          </a:bodyPr>
          <a:lstStyle/>
          <a:p>
            <a:pPr algn="ctr">
              <a:lnSpc>
                <a:spcPts val="6719"/>
              </a:lnSpc>
            </a:pPr>
            <a:r>
              <a:rPr lang="en-US" sz="4800">
                <a:solidFill>
                  <a:srgbClr val="9976FF"/>
                </a:solidFill>
                <a:latin typeface="Inter Bold"/>
              </a:rPr>
              <a:t>SIMULATION OF THE CIRCUIT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431" t="0" r="11875" b="0"/>
          <a:stretch>
            <a:fillRect/>
          </a:stretch>
        </p:blipFill>
        <p:spPr>
          <a:xfrm flipH="false" flipV="false" rot="0">
            <a:off x="445166" y="2778089"/>
            <a:ext cx="7653995" cy="6480211"/>
          </a:xfrm>
          <a:prstGeom prst="rect">
            <a:avLst/>
          </a:prstGeom>
        </p:spPr>
      </p:pic>
      <p:pic>
        <p:nvPicPr>
          <p:cNvPr name="Picture 3" id="3"/>
          <p:cNvPicPr>
            <a:picLocks noChangeAspect="true"/>
          </p:cNvPicPr>
          <p:nvPr/>
        </p:nvPicPr>
        <p:blipFill>
          <a:blip r:embed="rId3"/>
          <a:srcRect l="0" t="8818" r="0" b="5748"/>
          <a:stretch>
            <a:fillRect/>
          </a:stretch>
        </p:blipFill>
        <p:spPr>
          <a:xfrm flipH="false" flipV="false" rot="-5400000">
            <a:off x="8949060" y="-425015"/>
            <a:ext cx="9053582" cy="10313047"/>
          </a:xfrm>
          <a:prstGeom prst="rect">
            <a:avLst/>
          </a:prstGeom>
        </p:spPr>
      </p:pic>
      <p:sp>
        <p:nvSpPr>
          <p:cNvPr name="TextBox 4" id="4"/>
          <p:cNvSpPr txBox="true"/>
          <p:nvPr/>
        </p:nvSpPr>
        <p:spPr>
          <a:xfrm rot="0">
            <a:off x="9203007" y="118993"/>
            <a:ext cx="9525" cy="795019"/>
          </a:xfrm>
          <a:prstGeom prst="rect">
            <a:avLst/>
          </a:prstGeom>
        </p:spPr>
        <p:txBody>
          <a:bodyPr anchor="t" rtlCol="false" tIns="0" lIns="0" bIns="0" rIns="0">
            <a:spAutoFit/>
          </a:bodyPr>
          <a:lstStyle/>
          <a:p>
            <a:pPr algn="ctr">
              <a:lnSpc>
                <a:spcPts val="6580"/>
              </a:lnSpc>
              <a:spcBef>
                <a:spcPct val="0"/>
              </a:spcBef>
            </a:pPr>
          </a:p>
        </p:txBody>
      </p:sp>
      <p:sp>
        <p:nvSpPr>
          <p:cNvPr name="TextBox 5" id="5"/>
          <p:cNvSpPr txBox="true"/>
          <p:nvPr/>
        </p:nvSpPr>
        <p:spPr>
          <a:xfrm rot="0">
            <a:off x="1489315" y="255803"/>
            <a:ext cx="6609846" cy="1963547"/>
          </a:xfrm>
          <a:prstGeom prst="rect">
            <a:avLst/>
          </a:prstGeom>
        </p:spPr>
        <p:txBody>
          <a:bodyPr anchor="t" rtlCol="false" tIns="0" lIns="0" bIns="0" rIns="0">
            <a:spAutoFit/>
          </a:bodyPr>
          <a:lstStyle/>
          <a:p>
            <a:pPr>
              <a:lnSpc>
                <a:spcPts val="7743"/>
              </a:lnSpc>
            </a:pPr>
            <a:r>
              <a:rPr lang="en-US" sz="6399">
                <a:solidFill>
                  <a:srgbClr val="000000"/>
                </a:solidFill>
                <a:latin typeface="Open Sans Bold Bold"/>
              </a:rPr>
              <a:t>LIVE PICTURE OF THE PROJECT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DAFdOYGk5rc</dc:identifier>
  <dcterms:modified xsi:type="dcterms:W3CDTF">2011-08-01T06:04:30Z</dcterms:modified>
  <cp:revision>1</cp:revision>
  <dc:title>Black White Minimalist Business Proposal Presentation</dc:title>
</cp:coreProperties>
</file>